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1" r:id="rId5"/>
  </p:sldMasterIdLst>
  <p:notesMasterIdLst>
    <p:notesMasterId r:id="rId20"/>
  </p:notesMasterIdLst>
  <p:handoutMasterIdLst>
    <p:handoutMasterId r:id="rId21"/>
  </p:handoutMasterIdLst>
  <p:sldIdLst>
    <p:sldId id="407" r:id="rId6"/>
    <p:sldId id="258" r:id="rId7"/>
    <p:sldId id="832" r:id="rId8"/>
    <p:sldId id="833" r:id="rId9"/>
    <p:sldId id="731" r:id="rId10"/>
    <p:sldId id="828" r:id="rId11"/>
    <p:sldId id="834" r:id="rId12"/>
    <p:sldId id="824" r:id="rId13"/>
    <p:sldId id="830" r:id="rId14"/>
    <p:sldId id="836" r:id="rId15"/>
    <p:sldId id="825" r:id="rId16"/>
    <p:sldId id="835" r:id="rId17"/>
    <p:sldId id="837" r:id="rId18"/>
    <p:sldId id="728" r:id="rId1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5B5"/>
    <a:srgbClr val="FFAE0D"/>
    <a:srgbClr val="FFFFFF"/>
    <a:srgbClr val="E5F8FF"/>
    <a:srgbClr val="D3D3D3"/>
    <a:srgbClr val="9CCD62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5" autoAdjust="0"/>
    <p:restoredTop sz="94691" autoAdjust="0"/>
  </p:normalViewPr>
  <p:slideViewPr>
    <p:cSldViewPr>
      <p:cViewPr varScale="1">
        <p:scale>
          <a:sx n="99" d="100"/>
          <a:sy n="99" d="100"/>
        </p:scale>
        <p:origin x="1039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60051AA8-3805-4209-8DD9-40625AE32801}" type="datetimeFigureOut">
              <a:rPr lang="en-IE" smtClean="0"/>
              <a:t>06/08/2019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7717A54C-46C9-4A26-8390-5B870E0B0F4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64271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70C3DD17-3599-46AD-91C6-AC4D07059E4F}" type="datetimeFigureOut">
              <a:rPr lang="en-IE" smtClean="0"/>
              <a:t>06/08/2019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56584432-B13B-45DF-BD96-B1A2E7BDC28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880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70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90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36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3008313" cy="792087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9868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40507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919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20CCCA-3A07-4323-8B9C-5ACDB23FBBA9}" type="datetimeFigureOut">
              <a:rPr lang="en-GB" smtClean="0"/>
              <a:t>06/08/2019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72018-ABAA-4BFA-B531-BDCB016429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827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20CCCA-3A07-4323-8B9C-5ACDB23FBBA9}" type="datetimeFigureOut">
              <a:rPr lang="en-GB" smtClean="0"/>
              <a:t>06/08/2019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72018-ABAA-4BFA-B531-BDCB016429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72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9215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 userDrawn="1"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24328" y="804460"/>
            <a:ext cx="970720" cy="968356"/>
          </a:xfrm>
          <a:prstGeom prst="snip1Rect">
            <a:avLst>
              <a:gd name="adj" fmla="val 24536"/>
            </a:avLst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1790F-5430-4AB3-A0AB-3B032C55A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99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07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7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2304000"/>
            <a:ext cx="82296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40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7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2304000"/>
            <a:ext cx="4038600" cy="42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04000"/>
            <a:ext cx="4038600" cy="42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8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7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2304000"/>
            <a:ext cx="82296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08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620000"/>
            <a:ext cx="4040188" cy="57600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" y="2303999"/>
            <a:ext cx="4040188" cy="42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0000"/>
            <a:ext cx="4041775" cy="57600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4000"/>
            <a:ext cx="4041775" cy="42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357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7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468313" y="2304000"/>
            <a:ext cx="8280400" cy="42480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8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02000"/>
            <a:ext cx="8208912" cy="566738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2708920"/>
            <a:ext cx="8208000" cy="38432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2187421"/>
            <a:ext cx="8208912" cy="394517"/>
          </a:xfrm>
        </p:spPr>
        <p:txBody>
          <a:bodyPr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243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468000" y="2304000"/>
            <a:ext cx="8207375" cy="424815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45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468313" y="2304000"/>
            <a:ext cx="8280400" cy="4248150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79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739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182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505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02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3008313" cy="792087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9868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40507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7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7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2304000"/>
            <a:ext cx="4038600" cy="42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04000"/>
            <a:ext cx="4038600" cy="42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135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20CCCA-3A07-4323-8B9C-5ACDB23FBBA9}" type="datetimeFigureOut">
              <a:rPr lang="en-GB" smtClean="0">
                <a:solidFill>
                  <a:srgbClr val="000000"/>
                </a:solidFill>
              </a:rPr>
              <a:pPr/>
              <a:t>06/08/2019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72018-ABAA-4BFA-B531-BDCB016429A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43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20CCCA-3A07-4323-8B9C-5ACDB23FBBA9}" type="datetimeFigureOut">
              <a:rPr lang="en-GB" smtClean="0">
                <a:solidFill>
                  <a:srgbClr val="000000"/>
                </a:solidFill>
              </a:rPr>
              <a:pPr/>
              <a:t>06/08/2019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72018-ABAA-4BFA-B531-BDCB016429A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2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620000"/>
            <a:ext cx="4040188" cy="57600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" y="2303999"/>
            <a:ext cx="4040188" cy="42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0000"/>
            <a:ext cx="4041775" cy="57600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4000"/>
            <a:ext cx="4041775" cy="42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16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7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468313" y="2304000"/>
            <a:ext cx="8280400" cy="4248000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07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02000"/>
            <a:ext cx="8208912" cy="566738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2708920"/>
            <a:ext cx="8208000" cy="38432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2187421"/>
            <a:ext cx="8208912" cy="394517"/>
          </a:xfrm>
        </p:spPr>
        <p:txBody>
          <a:bodyPr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1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468000" y="2304000"/>
            <a:ext cx="8207375" cy="4248150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73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468313" y="2304000"/>
            <a:ext cx="8280400" cy="4248150"/>
          </a:xfrm>
        </p:spPr>
        <p:txBody>
          <a:bodyPr/>
          <a:lstStyle/>
          <a:p>
            <a:r>
              <a:rPr lang="en-US" dirty="0" smtClean="0"/>
              <a:t>Click icon to add SmartArt graphic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31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78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59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2304000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284" y="637833"/>
            <a:ext cx="1059988" cy="8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2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4" r:id="rId5"/>
    <p:sldLayoutId id="2147483669" r:id="rId6"/>
    <p:sldLayoutId id="2147483672" r:id="rId7"/>
    <p:sldLayoutId id="2147483675" r:id="rId8"/>
    <p:sldLayoutId id="2147483663" r:id="rId9"/>
    <p:sldLayoutId id="2147483666" r:id="rId10"/>
    <p:sldLayoutId id="2147483667" r:id="rId11"/>
    <p:sldLayoutId id="2147483676" r:id="rId12"/>
    <p:sldLayoutId id="2147483668" r:id="rId13"/>
    <p:sldLayoutId id="2147483670" r:id="rId14"/>
    <p:sldLayoutId id="2147483671" r:id="rId15"/>
    <p:sldLayoutId id="2147483710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1620000"/>
            <a:ext cx="8229600" cy="559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2304000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84" y="637833"/>
            <a:ext cx="1059988" cy="8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2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Title 5"/>
          <p:cNvSpPr>
            <a:spLocks noGrp="1"/>
          </p:cNvSpPr>
          <p:nvPr>
            <p:ph type="title"/>
          </p:nvPr>
        </p:nvSpPr>
        <p:spPr>
          <a:xfrm>
            <a:off x="1475656" y="4869160"/>
            <a:ext cx="6912768" cy="504056"/>
          </a:xfrm>
          <a:solidFill>
            <a:schemeClr val="accent3">
              <a:lumMod val="40000"/>
              <a:lumOff val="60000"/>
              <a:alpha val="6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IE" sz="2400" dirty="0" smtClean="0"/>
              <a:t>GDA Consultative Group </a:t>
            </a:r>
            <a:r>
              <a:rPr lang="en-IE" sz="2400" dirty="0"/>
              <a:t>– </a:t>
            </a:r>
            <a:r>
              <a:rPr lang="en-IE" sz="2400" dirty="0" smtClean="0"/>
              <a:t>21</a:t>
            </a:r>
            <a:r>
              <a:rPr lang="en-IE" sz="2400" baseline="30000" dirty="0" smtClean="0"/>
              <a:t>st</a:t>
            </a:r>
            <a:r>
              <a:rPr lang="en-IE" sz="2400" dirty="0" smtClean="0"/>
              <a:t> September, 2017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2195736" y="5557797"/>
            <a:ext cx="4782534" cy="677108"/>
          </a:xfrm>
          <a:prstGeom prst="rect">
            <a:avLst/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Microsoft Tai Le" pitchFamily="34" charset="0"/>
                <a:cs typeface="Microsoft Tai Le" pitchFamily="34" charset="0"/>
              </a:rPr>
              <a:t>Ronan Doyle</a:t>
            </a:r>
            <a:r>
              <a:rPr lang="en-US" b="1" dirty="0">
                <a:latin typeface="Microsoft Tai Le" pitchFamily="34" charset="0"/>
                <a:cs typeface="Microsoft Tai Le" pitchFamily="34" charset="0"/>
              </a:rPr>
              <a:t/>
            </a:r>
            <a:br>
              <a:rPr lang="en-US" b="1" dirty="0">
                <a:latin typeface="Microsoft Tai Le" pitchFamily="34" charset="0"/>
                <a:cs typeface="Microsoft Tai Le" pitchFamily="34" charset="0"/>
              </a:rPr>
            </a:br>
            <a:r>
              <a:rPr lang="en-US" sz="2000" b="1" dirty="0">
                <a:latin typeface="Microsoft Tai Le" pitchFamily="34" charset="0"/>
                <a:cs typeface="Microsoft Tai Le" pitchFamily="34" charset="0"/>
              </a:rPr>
              <a:t>Grangegorman Development Agency</a:t>
            </a:r>
            <a:endParaRPr lang="en-IE" b="1" dirty="0">
              <a:latin typeface="Microsoft Tai Le" pitchFamily="34" charset="0"/>
              <a:cs typeface="Microsoft Tai L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229600" cy="908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/>
              <a:t>Recruitment </a:t>
            </a:r>
            <a:endParaRPr lang="en-I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34924" r="17487" b="1722"/>
          <a:stretch/>
        </p:blipFill>
        <p:spPr bwMode="auto">
          <a:xfrm>
            <a:off x="498949" y="1700808"/>
            <a:ext cx="8267968" cy="41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02128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/>
              <a:t>Full Details can be found at http</a:t>
            </a:r>
            <a:r>
              <a:rPr lang="en-IE" sz="2800" b="1" dirty="0"/>
              <a:t>://ggda.ie/recruitment</a:t>
            </a:r>
          </a:p>
        </p:txBody>
      </p:sp>
    </p:spTree>
    <p:extLst>
      <p:ext uri="{BB962C8B-B14F-4D97-AF65-F5344CB8AC3E}">
        <p14:creationId xmlns:p14="http://schemas.microsoft.com/office/powerpoint/2010/main" val="753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26115" r="15977" b="19999"/>
          <a:stretch/>
        </p:blipFill>
        <p:spPr bwMode="auto">
          <a:xfrm>
            <a:off x="0" y="5316"/>
            <a:ext cx="9144000" cy="68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556792"/>
            <a:ext cx="47525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Dates for your Diary</a:t>
            </a:r>
          </a:p>
          <a:p>
            <a:endParaRPr lang="en-IE" sz="3200" b="1" dirty="0"/>
          </a:p>
          <a:p>
            <a:endParaRPr lang="en-IE" sz="2400" b="1" dirty="0"/>
          </a:p>
          <a:p>
            <a:endParaRPr lang="en-IE" sz="2400" b="1" dirty="0" smtClean="0"/>
          </a:p>
          <a:p>
            <a:endParaRPr lang="en-IE" sz="2400" b="1" dirty="0"/>
          </a:p>
          <a:p>
            <a:endParaRPr lang="en-IE" sz="2400" b="1" dirty="0" smtClean="0"/>
          </a:p>
          <a:p>
            <a:endParaRPr lang="en-IE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400" b="1" dirty="0" smtClean="0"/>
              <a:t>Public Art Evening  - 18</a:t>
            </a:r>
            <a:r>
              <a:rPr lang="en-IE" sz="2400" b="1" baseline="30000" dirty="0" smtClean="0"/>
              <a:t>th</a:t>
            </a:r>
            <a:r>
              <a:rPr lang="en-IE" sz="2400" b="1" dirty="0" smtClean="0"/>
              <a:t> October 7.00 – 9.00pm, St. Laurence’s Church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4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07662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Green Centaur on loan to DIT from OPW</a:t>
            </a:r>
            <a:endParaRPr lang="en-IE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83687"/>
            <a:ext cx="2212306" cy="3942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5237862" cy="33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6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Other Projects</a:t>
            </a:r>
            <a:endParaRPr lang="en-IE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46063"/>
            <a:ext cx="3923928" cy="261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" y="3501008"/>
            <a:ext cx="4622626" cy="2631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396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488" y="-88059"/>
            <a:ext cx="10436088" cy="695739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733256"/>
            <a:ext cx="7772400" cy="936104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THANK YOU</a:t>
            </a:r>
            <a:endParaRPr lang="en-GB" sz="4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72" y="2159876"/>
            <a:ext cx="4349444" cy="3285348"/>
          </a:xfrm>
          <a:prstGeom prst="rect">
            <a:avLst/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76000"/>
          </a:xfrm>
        </p:spPr>
        <p:txBody>
          <a:bodyPr>
            <a:noAutofit/>
          </a:bodyPr>
          <a:lstStyle/>
          <a:p>
            <a:r>
              <a:rPr lang="en-GB" sz="2900" b="1" cap="all" dirty="0" smtClean="0"/>
              <a:t>Overview </a:t>
            </a:r>
            <a:endParaRPr lang="en-IE" sz="2900" b="1" cap="al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276872"/>
            <a:ext cx="4392032" cy="4248000"/>
          </a:xfrm>
          <a:ln>
            <a:noFill/>
          </a:ln>
        </p:spPr>
        <p:txBody>
          <a:bodyPr>
            <a:norm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GB" sz="2400" b="1" dirty="0" smtClean="0"/>
              <a:t>Update</a:t>
            </a:r>
            <a:endParaRPr lang="en-IE" sz="2400" dirty="0" smtClean="0"/>
          </a:p>
          <a:p>
            <a:pPr marL="342859" indent="-342859" defTabSz="914290">
              <a:spcAft>
                <a:spcPts val="1500"/>
              </a:spcAft>
              <a:buClr>
                <a:schemeClr val="accent1"/>
              </a:buClr>
            </a:pPr>
            <a:r>
              <a:rPr lang="en-GB" sz="2200" dirty="0" smtClean="0">
                <a:solidFill>
                  <a:srgbClr val="000000"/>
                </a:solidFill>
              </a:rPr>
              <a:t>Health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chemeClr val="tx2"/>
              </a:buClr>
              <a:defRPr/>
            </a:pPr>
            <a:r>
              <a:rPr lang="en-GB" sz="2400" dirty="0" smtClean="0">
                <a:solidFill>
                  <a:sysClr val="windowText" lastClr="000000"/>
                </a:solidFill>
              </a:rPr>
              <a:t>DIT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chemeClr val="tx2"/>
              </a:buClr>
              <a:defRPr/>
            </a:pPr>
            <a:r>
              <a:rPr lang="en-GB" sz="2400" dirty="0" smtClean="0">
                <a:solidFill>
                  <a:sysClr val="windowText" lastClr="000000"/>
                </a:solidFill>
              </a:rPr>
              <a:t>Other Projects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chemeClr val="tx2"/>
              </a:buClr>
              <a:defRPr/>
            </a:pPr>
            <a:r>
              <a:rPr lang="en-GB" sz="2400" dirty="0" smtClean="0">
                <a:solidFill>
                  <a:sysClr val="windowText" lastClr="000000"/>
                </a:solidFill>
              </a:rPr>
              <a:t>Communications</a:t>
            </a:r>
          </a:p>
          <a:p>
            <a:pPr>
              <a:spcBef>
                <a:spcPct val="0"/>
              </a:spcBef>
              <a:spcAft>
                <a:spcPts val="1500"/>
              </a:spcAft>
              <a:buClr>
                <a:schemeClr val="tx2"/>
              </a:buClr>
              <a:defRPr/>
            </a:pPr>
            <a:r>
              <a:rPr lang="en-GB" sz="2400" dirty="0" smtClean="0">
                <a:solidFill>
                  <a:sysClr val="windowText" lastClr="000000"/>
                </a:solidFill>
              </a:rPr>
              <a:t>Public Art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59876"/>
            <a:ext cx="4122948" cy="321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4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" y="1628800"/>
            <a:ext cx="3672408" cy="24482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229600" cy="57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b="1" cap="all" dirty="0" smtClean="0"/>
              <a:t>Primary Care Centre </a:t>
            </a:r>
            <a:endParaRPr lang="en-IE" sz="2900" b="1" cap="all" dirty="0"/>
          </a:p>
        </p:txBody>
      </p:sp>
      <p:pic>
        <p:nvPicPr>
          <p:cNvPr id="7" name="Picture 2" descr="P:\Images\Site Photos\2017 - Site photos\Laundry Primary Care\Wide Angle Lens 17th Feb\DSC_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51140"/>
            <a:ext cx="292391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:\Images\Site Photos\2017 - Site photos\Laundry Primary Care\Wide Angle Lens 17th Feb\DSC_0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2934444" cy="195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:\Communications\Newsletters\Spring 2017\Images\DSC_00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90" y="2060848"/>
            <a:ext cx="3391329" cy="225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950334"/>
            <a:ext cx="4602055" cy="34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5212332" y="2204864"/>
            <a:ext cx="309971" cy="590421"/>
          </a:xfrm>
          <a:custGeom>
            <a:avLst/>
            <a:gdLst>
              <a:gd name="connsiteX0" fmla="*/ 228600 w 1200150"/>
              <a:gd name="connsiteY0" fmla="*/ 2219325 h 2286000"/>
              <a:gd name="connsiteX1" fmla="*/ 742950 w 1200150"/>
              <a:gd name="connsiteY1" fmla="*/ 2286000 h 2286000"/>
              <a:gd name="connsiteX2" fmla="*/ 1200150 w 1200150"/>
              <a:gd name="connsiteY2" fmla="*/ 1924050 h 2286000"/>
              <a:gd name="connsiteX3" fmla="*/ 1181100 w 1200150"/>
              <a:gd name="connsiteY3" fmla="*/ 771525 h 2286000"/>
              <a:gd name="connsiteX4" fmla="*/ 666750 w 1200150"/>
              <a:gd name="connsiteY4" fmla="*/ 381000 h 2286000"/>
              <a:gd name="connsiteX5" fmla="*/ 342900 w 1200150"/>
              <a:gd name="connsiteY5" fmla="*/ 0 h 2286000"/>
              <a:gd name="connsiteX6" fmla="*/ 0 w 1200150"/>
              <a:gd name="connsiteY6" fmla="*/ 123825 h 2286000"/>
              <a:gd name="connsiteX7" fmla="*/ 66675 w 1200150"/>
              <a:gd name="connsiteY7" fmla="*/ 1276350 h 2286000"/>
              <a:gd name="connsiteX8" fmla="*/ 228600 w 1200150"/>
              <a:gd name="connsiteY8" fmla="*/ 221932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0150" h="2286000">
                <a:moveTo>
                  <a:pt x="228600" y="2219325"/>
                </a:moveTo>
                <a:lnTo>
                  <a:pt x="742950" y="2286000"/>
                </a:lnTo>
                <a:lnTo>
                  <a:pt x="1200150" y="1924050"/>
                </a:lnTo>
                <a:lnTo>
                  <a:pt x="1181100" y="771525"/>
                </a:lnTo>
                <a:lnTo>
                  <a:pt x="666750" y="381000"/>
                </a:lnTo>
                <a:lnTo>
                  <a:pt x="342900" y="0"/>
                </a:lnTo>
                <a:lnTo>
                  <a:pt x="0" y="123825"/>
                </a:lnTo>
                <a:lnTo>
                  <a:pt x="66675" y="1276350"/>
                </a:lnTo>
                <a:lnTo>
                  <a:pt x="228600" y="2219325"/>
                </a:lnTo>
                <a:close/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5152" y="116632"/>
            <a:ext cx="8229600" cy="575998"/>
          </a:xfrm>
        </p:spPr>
        <p:txBody>
          <a:bodyPr>
            <a:normAutofit fontScale="90000"/>
          </a:bodyPr>
          <a:lstStyle/>
          <a:p>
            <a:r>
              <a:rPr lang="en-US" b="1" cap="all" dirty="0" smtClean="0"/>
              <a:t>Residential Care </a:t>
            </a:r>
            <a:r>
              <a:rPr lang="en-US" b="1" cap="all" dirty="0" err="1" smtClean="0"/>
              <a:t>neighbourhood</a:t>
            </a:r>
            <a:r>
              <a:rPr lang="en-US" b="1" cap="all" dirty="0" smtClean="0"/>
              <a:t> </a:t>
            </a:r>
            <a:endParaRPr lang="en-IE" b="1" cap="all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95033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Deadline for Design team </a:t>
            </a:r>
          </a:p>
          <a:p>
            <a:r>
              <a:rPr lang="en-IE" b="1" dirty="0" smtClean="0"/>
              <a:t>Competition was Wednesday</a:t>
            </a:r>
          </a:p>
          <a:p>
            <a:r>
              <a:rPr lang="en-IE" b="1" dirty="0" smtClean="0"/>
              <a:t>20</a:t>
            </a:r>
            <a:r>
              <a:rPr lang="en-IE" b="1" baseline="30000" dirty="0" smtClean="0"/>
              <a:t>th</a:t>
            </a:r>
            <a:r>
              <a:rPr lang="en-IE" b="1" dirty="0" smtClean="0"/>
              <a:t> September</a:t>
            </a:r>
          </a:p>
          <a:p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15406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X:\D1_02A &amp; 02F - PPP - Central &amp; East Quad\05_procurement\PT submission\Images from Tender\Central Quad\CGI's\CQ erspectives from SW_Iss2 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4077072"/>
            <a:ext cx="3960440" cy="26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-972616" y="35174"/>
            <a:ext cx="8229600" cy="863600"/>
          </a:xfrm>
        </p:spPr>
        <p:txBody>
          <a:bodyPr>
            <a:normAutofit fontScale="90000"/>
          </a:bodyPr>
          <a:lstStyle/>
          <a:p>
            <a:r>
              <a:rPr lang="en-IE" altLang="en-US" b="1" dirty="0" smtClean="0"/>
              <a:t>   </a:t>
            </a:r>
            <a:br>
              <a:rPr lang="en-IE" altLang="en-US" b="1" dirty="0" smtClean="0"/>
            </a:br>
            <a:endParaRPr lang="en-IE" altLang="en-US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8313" y="1360488"/>
            <a:ext cx="8229600" cy="5308600"/>
          </a:xfrm>
        </p:spPr>
        <p:txBody>
          <a:bodyPr/>
          <a:lstStyle/>
          <a:p>
            <a:pPr marL="0" indent="0">
              <a:buNone/>
              <a:defRPr/>
            </a:pPr>
            <a:endParaRPr lang="en-IE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IE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I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42" y="116632"/>
            <a:ext cx="5904656" cy="576000"/>
          </a:xfrm>
          <a:prstGeom prst="rect">
            <a:avLst/>
          </a:prstGeom>
          <a:noFill/>
        </p:spPr>
        <p:txBody>
          <a:bodyPr vert="horz" lIns="91429" tIns="45715" rIns="91429" bIns="45715" rtlCol="0" anchor="ctr">
            <a:noAutofit/>
          </a:bodyPr>
          <a:lstStyle>
            <a:lvl1pPr algn="l" defTabSz="91429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600" b="1" cap="all" dirty="0" smtClean="0">
                <a:solidFill>
                  <a:srgbClr val="000000"/>
                </a:solidFill>
              </a:rPr>
              <a:t>Central and East Quads</a:t>
            </a:r>
            <a:endParaRPr lang="en-IE" sz="3600" b="1" cap="all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204355" cy="2135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21328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East Quad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5949280"/>
            <a:ext cx="167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Central Quad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204864"/>
            <a:ext cx="3312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 smtClean="0"/>
              <a:t>November is still the target for start onsite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 smtClean="0"/>
              <a:t>Sisk onsite for two days at the moment carrying out site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 smtClean="0"/>
              <a:t>Further activity onsite prior to construction start to put Environmental monitoring in place.</a:t>
            </a:r>
            <a:endParaRPr lang="en-IE" sz="2000" b="1" dirty="0"/>
          </a:p>
        </p:txBody>
      </p:sp>
    </p:spTree>
    <p:extLst>
      <p:ext uri="{BB962C8B-B14F-4D97-AF65-F5344CB8AC3E}">
        <p14:creationId xmlns:p14="http://schemas.microsoft.com/office/powerpoint/2010/main" val="13027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76000"/>
          </a:xfrm>
        </p:spPr>
        <p:txBody>
          <a:bodyPr>
            <a:normAutofit fontScale="90000"/>
          </a:bodyPr>
          <a:lstStyle/>
          <a:p>
            <a:r>
              <a:rPr lang="en-IE" b="1" cap="all" dirty="0" smtClean="0"/>
              <a:t>DIT Programme 3 Progress</a:t>
            </a:r>
            <a:endParaRPr lang="en-IE" b="1" cap="all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9511" y="1412776"/>
            <a:ext cx="4464497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 smtClean="0"/>
              <a:t>Academic Hub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IE" dirty="0" smtClean="0"/>
              <a:t>Planning anticipated target date mid- October 2017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en-IE" dirty="0"/>
          </a:p>
          <a:p>
            <a:pPr marL="0" indent="0">
              <a:spcAft>
                <a:spcPts val="600"/>
              </a:spcAft>
              <a:buClr>
                <a:schemeClr val="tx2"/>
              </a:buClr>
              <a:buNone/>
            </a:pPr>
            <a:r>
              <a:rPr lang="en-IE" b="1" dirty="0" smtClean="0"/>
              <a:t>Energy Centre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IE" dirty="0" smtClean="0"/>
              <a:t>Just submitted</a:t>
            </a:r>
            <a:endParaRPr lang="en-IE" dirty="0"/>
          </a:p>
          <a:p>
            <a:pPr marL="0" indent="0">
              <a:spcAft>
                <a:spcPts val="600"/>
              </a:spcAft>
              <a:buClr>
                <a:schemeClr val="tx2"/>
              </a:buClr>
              <a:buNone/>
            </a:pP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276872"/>
            <a:ext cx="4104456" cy="32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21442904">
            <a:off x="5012636" y="3214422"/>
            <a:ext cx="368261" cy="384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5" rIns="91363" bIns="45685" rtlCol="0" anchor="ctr"/>
          <a:lstStyle>
            <a:defPPr>
              <a:defRPr lang="en-US"/>
            </a:defPPr>
            <a:lvl1pPr marL="0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815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630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446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61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4079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0897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7712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4529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442904">
            <a:off x="5557854" y="2966164"/>
            <a:ext cx="549983" cy="628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5" rIns="91363" bIns="45685" rtlCol="0" anchor="ctr"/>
          <a:lstStyle>
            <a:defPPr>
              <a:defRPr lang="en-US"/>
            </a:defPPr>
            <a:lvl1pPr marL="0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815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630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446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61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4079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0897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7712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4529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3008" y="116632"/>
            <a:ext cx="7581528" cy="575998"/>
          </a:xfrm>
        </p:spPr>
        <p:txBody>
          <a:bodyPr>
            <a:normAutofit fontScale="90000"/>
          </a:bodyPr>
          <a:lstStyle/>
          <a:p>
            <a:pPr lvl="0"/>
            <a:r>
              <a:rPr lang="en-IE" b="1" cap="all" dirty="0" smtClean="0"/>
              <a:t>Primary School D7ETNS </a:t>
            </a:r>
            <a:endParaRPr lang="en-IE" b="1" cap="all" dirty="0"/>
          </a:p>
        </p:txBody>
      </p:sp>
      <p:pic>
        <p:nvPicPr>
          <p:cNvPr id="6" name="Picture 2" descr="M:\Communications\Newsletters\December 2012\14087_Landscap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05970"/>
            <a:ext cx="3601258" cy="27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127254">
            <a:off x="4632218" y="4308002"/>
            <a:ext cx="511729" cy="371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5" rIns="91363" bIns="45685" rtlCol="0" anchor="ctr"/>
          <a:lstStyle>
            <a:defPPr>
              <a:defRPr lang="en-US"/>
            </a:defPPr>
            <a:lvl1pPr marL="0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815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630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446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61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4079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0897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7712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4529" algn="l" defTabSz="91363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>
              <a:solidFill>
                <a:srgbClr val="000000"/>
              </a:solidFill>
            </a:endParaRPr>
          </a:p>
        </p:txBody>
      </p:sp>
      <p:pic>
        <p:nvPicPr>
          <p:cNvPr id="6148" name="Picture 4" descr="d7educatetogether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189228" cy="19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6258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cap="all" dirty="0" smtClean="0">
                <a:solidFill>
                  <a:srgbClr val="000000"/>
                </a:solidFill>
              </a:rPr>
              <a:t>Labour and Learning Forum</a:t>
            </a:r>
            <a:endParaRPr lang="en-IE" b="1" cap="all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" y="1518922"/>
            <a:ext cx="7211082" cy="51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628800"/>
            <a:ext cx="590465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IE" sz="3200" b="1" dirty="0"/>
              <a:t>Ongoing </a:t>
            </a:r>
            <a:r>
              <a:rPr lang="en-IE" sz="3200" b="1" dirty="0" smtClean="0"/>
              <a:t>Communications</a:t>
            </a:r>
            <a:endParaRPr lang="en-IE" sz="2000" b="1" dirty="0" smtClean="0"/>
          </a:p>
          <a:p>
            <a:pPr marL="342900" indent="-342900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200" dirty="0" smtClean="0"/>
              <a:t>Communications Review complete. Draft report with GDA for review</a:t>
            </a:r>
          </a:p>
          <a:p>
            <a:pPr marL="342900" indent="-342900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200" dirty="0" smtClean="0"/>
              <a:t>Autumn Newsletter published online. Hard copy delivery to begin at the end of the week</a:t>
            </a:r>
          </a:p>
          <a:p>
            <a:pPr marL="342900" indent="-342900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200" dirty="0" smtClean="0"/>
              <a:t>GDA Public Art page on Website updated to include information on all projects</a:t>
            </a:r>
          </a:p>
          <a:p>
            <a:pPr>
              <a:buClr>
                <a:schemeClr val="tx2"/>
              </a:buClr>
            </a:pPr>
            <a:endParaRPr lang="en-IE" sz="3200" b="1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229600" cy="908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smtClean="0"/>
              <a:t>COMMUNICATIONS/COMMUNITY</a:t>
            </a:r>
            <a:endParaRPr lang="en-I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2861210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GDA">
      <a:dk1>
        <a:srgbClr val="000000"/>
      </a:dk1>
      <a:lt1>
        <a:srgbClr val="000000"/>
      </a:lt1>
      <a:dk2>
        <a:srgbClr val="00ADEF"/>
      </a:dk2>
      <a:lt2>
        <a:srgbClr val="9CCD62"/>
      </a:lt2>
      <a:accent1>
        <a:srgbClr val="00ADEF"/>
      </a:accent1>
      <a:accent2>
        <a:srgbClr val="9CCD62"/>
      </a:accent2>
      <a:accent3>
        <a:srgbClr val="C0504D"/>
      </a:accent3>
      <a:accent4>
        <a:srgbClr val="8064A2"/>
      </a:accent4>
      <a:accent5>
        <a:srgbClr val="FFCC66"/>
      </a:accent5>
      <a:accent6>
        <a:srgbClr val="0000FF"/>
      </a:accent6>
      <a:hlink>
        <a:srgbClr val="0000FF"/>
      </a:hlink>
      <a:folHlink>
        <a:srgbClr val="800080"/>
      </a:folHlink>
    </a:clrScheme>
    <a:fontScheme name="GD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GDA">
      <a:dk1>
        <a:srgbClr val="000000"/>
      </a:dk1>
      <a:lt1>
        <a:srgbClr val="000000"/>
      </a:lt1>
      <a:dk2>
        <a:srgbClr val="00ADEF"/>
      </a:dk2>
      <a:lt2>
        <a:srgbClr val="9CCD62"/>
      </a:lt2>
      <a:accent1>
        <a:srgbClr val="00ADEF"/>
      </a:accent1>
      <a:accent2>
        <a:srgbClr val="9CCD62"/>
      </a:accent2>
      <a:accent3>
        <a:srgbClr val="C0504D"/>
      </a:accent3>
      <a:accent4>
        <a:srgbClr val="8064A2"/>
      </a:accent4>
      <a:accent5>
        <a:srgbClr val="FFCC66"/>
      </a:accent5>
      <a:accent6>
        <a:srgbClr val="0000FF"/>
      </a:accent6>
      <a:hlink>
        <a:srgbClr val="0000FF"/>
      </a:hlink>
      <a:folHlink>
        <a:srgbClr val="800080"/>
      </a:folHlink>
    </a:clrScheme>
    <a:fontScheme name="GD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9253FFB964F478DE7F2016EB91AF8" ma:contentTypeVersion="2" ma:contentTypeDescription="Create a new document." ma:contentTypeScope="" ma:versionID="feac7d3e981e4a437cf16796b45ed1e2">
  <xsd:schema xmlns:xsd="http://www.w3.org/2001/XMLSchema" xmlns:xs="http://www.w3.org/2001/XMLSchema" xmlns:p="http://schemas.microsoft.com/office/2006/metadata/properties" xmlns:ns2="207ceeb8-36da-455c-82b7-6c1d3285a92c" targetNamespace="http://schemas.microsoft.com/office/2006/metadata/properties" ma:root="true" ma:fieldsID="0fdd2d3f2417b7fb894389c8e940eae9" ns2:_="">
    <xsd:import namespace="207ceeb8-36da-455c-82b7-6c1d3285a9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ceeb8-36da-455c-82b7-6c1d3285a9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2CD52E-921F-4214-A924-E82EC1F776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22CAAA-1B0F-4F9D-BE36-A5C0900E7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7ceeb8-36da-455c-82b7-6c1d3285a9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491D32-5B05-4E66-AF7A-7D27D05AA495}">
  <ds:schemaRefs>
    <ds:schemaRef ds:uri="http://purl.org/dc/elements/1.1/"/>
    <ds:schemaRef ds:uri="http://schemas.microsoft.com/office/2006/documentManagement/types"/>
    <ds:schemaRef ds:uri="http://purl.org/dc/dcmitype/"/>
    <ds:schemaRef ds:uri="207ceeb8-36da-455c-82b7-6c1d3285a92c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11036</TotalTime>
  <Words>183</Words>
  <Application>Microsoft Office PowerPoint</Application>
  <PresentationFormat>On-screen Show (4:3)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Microsoft Tai Le</vt:lpstr>
      <vt:lpstr>Blank</vt:lpstr>
      <vt:lpstr>1_Blank</vt:lpstr>
      <vt:lpstr>GDA Consultative Group – 21st September, 2017 </vt:lpstr>
      <vt:lpstr>Overview </vt:lpstr>
      <vt:lpstr>PowerPoint Presentation</vt:lpstr>
      <vt:lpstr>Residential Care neighbourhood </vt:lpstr>
      <vt:lpstr>    </vt:lpstr>
      <vt:lpstr>DIT Programme 3 Progress</vt:lpstr>
      <vt:lpstr>Primary School D7ETNS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Grange Gorman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170921_Project_update</dc:title>
  <dc:creator>AnneMarie Deasy</dc:creator>
  <cp:lastModifiedBy>Lori Keeve</cp:lastModifiedBy>
  <cp:revision>592</cp:revision>
  <cp:lastPrinted>2017-03-22T09:20:59Z</cp:lastPrinted>
  <dcterms:created xsi:type="dcterms:W3CDTF">2015-02-16T16:25:31Z</dcterms:created>
  <dcterms:modified xsi:type="dcterms:W3CDTF">2019-08-06T15:01:28Z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0x0101004309253FFB964F478DE7F2016EB91AF8</vt:lpwstr>
  </property>
</Properties>
</file>